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EE389B-0A4A-4C73-811C-566D9AEBA245}" type="datetimeFigureOut">
              <a:rPr lang="nl-NL" smtClean="0"/>
              <a:t>2-4-2016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6E45EB-7494-45C0-9128-C941A4F96D0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source=images&amp;cd=&amp;cad=rja&amp;uact=8&amp;ved=0ahUKEwjRosX71O_LAhVFFw8KHeHmBVUQjRwIBw&amp;url=http%3A%2F%2Fwww.evmi.nl%2Fproduct-ontwikkeling%2Fonderzoekers-meten-emotie-door-voeding%2F&amp;bvm=bv.118443451,d.ZWU&amp;psig=AFQjCNHLefg_8_X_6_OOilhf430v88IDEQ&amp;ust=145967652810503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ansheesterbeek.wordpress.com/?attachment_id=20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nl/url?sa=i&amp;rct=j&amp;q=&amp;esrc=s&amp;source=images&amp;cd=&amp;cad=rja&amp;uact=8&amp;ved=0ahUKEwivvfzq1e_LAhXDYg8KHf6eDyEQjRwIBw&amp;url=http%3A%2F%2Fwww.hoornbeeck.nl%2Ftrainingen%2Forganisaties%2Fteamontwikkeling_99%2F&amp;bvm=bv.118443451,d.ZWU&amp;psig=AFQjCNE_tn72FM5bCmOCJe2uQyD5ezVvxw&amp;ust=145967672347308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ahUKEwjpzd6l0-_LAhWHdg8KHfKEAU8QjRwIBw&amp;url=http%3A%2F%2Fwww.bfconsultancy.biz%2Findex2.php%3Fstyle%3D1%26id%3D11&amp;psig=AFQjCNEX9lIcBY_KVDxPfifiJIbwX2cSXg&amp;ust=14596760778894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&amp;esrc=s&amp;source=images&amp;cd=&amp;cad=rja&amp;uact=8&amp;ved=0ahUKEwjoifu60-_LAhWEZA8KHZKCA7QQjRwIBw&amp;url=http%3A%2F%2Fles-ressources-du-changement.fr%2Fholisme-meditation-outils-de-developpement-personnel%2F&amp;bvm=bv.118443451,d.ZWU&amp;psig=AFQjCNG3zubV-5broRwymJzozSJW_euOBA&amp;ust=145967611918039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ahUKEwiTo4iX1O_LAhVBcQ8KHW6ADE8QjRwIBw&amp;url=http%3A%2F%2Finternetalchemie.nl%2Femotionele-brein-conversies%2F&amp;bvm=bv.118443451,d.ZWU&amp;psig=AFQjCNHVNAf_kYAgqywqvxQX22w05KNhkg&amp;ust=145967630728520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&amp;esrc=s&amp;source=images&amp;cd=&amp;cad=rja&amp;uact=8&amp;ved=0ahUKEwjM5Yi81O_LAhUILg8KHfxvAMAQjRwIBw&amp;url=http%3A%2F%2Fwww.ontdekgod.nl%2Ftag%2Fliefde%2F&amp;bvm=bv.118443451,d.ZWU&amp;psig=AFQjCNGE2wpSCmWguSTKJMtwGBjp7lrOkg&amp;ust=14596763715704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9792" y="1714918"/>
            <a:ext cx="5772476" cy="1686650"/>
          </a:xfrm>
        </p:spPr>
        <p:txBody>
          <a:bodyPr/>
          <a:lstStyle/>
          <a:p>
            <a:r>
              <a:rPr lang="nl-NL" dirty="0" smtClean="0"/>
              <a:t>Begeleiden van een zorgvrager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30 t/m 32 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5794" y="4653136"/>
            <a:ext cx="2557389" cy="210936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 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April </a:t>
            </a:r>
            <a:r>
              <a:rPr lang="nl-NL" dirty="0" smtClean="0"/>
              <a:t>2016</a:t>
            </a:r>
            <a:endParaRPr lang="nl-NL" dirty="0"/>
          </a:p>
        </p:txBody>
      </p:sp>
      <p:pic>
        <p:nvPicPr>
          <p:cNvPr id="5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50"/>
            <a:ext cx="2699792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</a:t>
            </a:r>
            <a:r>
              <a:rPr lang="nl-NL" dirty="0" smtClean="0"/>
              <a:t>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Familie</a:t>
            </a:r>
          </a:p>
          <a:p>
            <a:pPr lvl="1"/>
            <a:r>
              <a:rPr lang="nl-NL" dirty="0" smtClean="0"/>
              <a:t>Emoties</a:t>
            </a:r>
          </a:p>
          <a:p>
            <a:pPr lvl="1"/>
            <a:r>
              <a:rPr lang="nl-NL" dirty="0" smtClean="0"/>
              <a:t>Problemen</a:t>
            </a:r>
          </a:p>
          <a:p>
            <a:pPr lvl="2"/>
            <a:r>
              <a:rPr lang="nl-NL" dirty="0" smtClean="0"/>
              <a:t>Tijd</a:t>
            </a:r>
          </a:p>
          <a:p>
            <a:pPr lvl="2"/>
            <a:r>
              <a:rPr lang="nl-NL" dirty="0" smtClean="0"/>
              <a:t>Geld</a:t>
            </a:r>
          </a:p>
          <a:p>
            <a:pPr lvl="2"/>
            <a:r>
              <a:rPr lang="nl-NL" dirty="0" smtClean="0"/>
              <a:t>Mogelijkheden</a:t>
            </a:r>
          </a:p>
          <a:p>
            <a:pPr lvl="3"/>
            <a:r>
              <a:rPr lang="nl-NL" dirty="0" smtClean="0"/>
              <a:t>Vervoer</a:t>
            </a:r>
          </a:p>
          <a:p>
            <a:pPr lvl="3"/>
            <a:r>
              <a:rPr lang="nl-NL" dirty="0" smtClean="0"/>
              <a:t>Leeftijd</a:t>
            </a:r>
          </a:p>
          <a:p>
            <a:pPr lvl="3"/>
            <a:r>
              <a:rPr lang="nl-NL" dirty="0" smtClean="0"/>
              <a:t>Wil</a:t>
            </a:r>
          </a:p>
          <a:p>
            <a:pPr lvl="3"/>
            <a:r>
              <a:rPr lang="nl-NL" dirty="0" smtClean="0"/>
              <a:t>Ondeskundigheid</a:t>
            </a:r>
            <a:r>
              <a:rPr lang="nl-NL" dirty="0" smtClean="0"/>
              <a:t>	</a:t>
            </a:r>
            <a:endParaRPr lang="nl-NL" dirty="0"/>
          </a:p>
        </p:txBody>
      </p:sp>
      <p:pic>
        <p:nvPicPr>
          <p:cNvPr id="7170" name="Picture 2" descr="http://www.evmi.nl/wp-content/uploads/2012/06/emoties31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78832"/>
            <a:ext cx="3000375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0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Begeleiding sociale 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Goede verstandhouding</a:t>
            </a:r>
          </a:p>
          <a:p>
            <a:pPr lvl="1"/>
            <a:r>
              <a:rPr lang="nl-NL" dirty="0" smtClean="0"/>
              <a:t>Samenwerken</a:t>
            </a:r>
          </a:p>
          <a:p>
            <a:pPr lvl="1"/>
            <a:r>
              <a:rPr lang="nl-NL" dirty="0" smtClean="0"/>
              <a:t>Betrekken</a:t>
            </a:r>
          </a:p>
          <a:p>
            <a:pPr lvl="1"/>
            <a:r>
              <a:rPr lang="nl-NL" dirty="0" smtClean="0"/>
              <a:t>Afspraken maken</a:t>
            </a:r>
          </a:p>
          <a:p>
            <a:r>
              <a:rPr lang="nl-NL" dirty="0" smtClean="0"/>
              <a:t>Beperking van sociale steun</a:t>
            </a:r>
          </a:p>
          <a:p>
            <a:pPr lvl="1"/>
            <a:r>
              <a:rPr lang="nl-NL" dirty="0" smtClean="0"/>
              <a:t>Emoties</a:t>
            </a:r>
          </a:p>
          <a:p>
            <a:pPr lvl="1"/>
            <a:r>
              <a:rPr lang="nl-NL" dirty="0" smtClean="0"/>
              <a:t>Angst</a:t>
            </a:r>
          </a:p>
          <a:p>
            <a:pPr lvl="1"/>
            <a:r>
              <a:rPr lang="nl-NL" dirty="0" smtClean="0"/>
              <a:t>Onwil</a:t>
            </a:r>
          </a:p>
          <a:p>
            <a:pPr lvl="1"/>
            <a:r>
              <a:rPr lang="nl-NL" dirty="0" smtClean="0"/>
              <a:t>Onkunde</a:t>
            </a:r>
          </a:p>
          <a:p>
            <a:pPr lvl="2"/>
            <a:r>
              <a:rPr lang="nl-NL" dirty="0" smtClean="0"/>
              <a:t>Serieus nemen</a:t>
            </a:r>
          </a:p>
          <a:p>
            <a:pPr lvl="2"/>
            <a:r>
              <a:rPr lang="nl-NL" dirty="0" smtClean="0"/>
              <a:t>Zoeken naar oplossingen</a:t>
            </a:r>
          </a:p>
          <a:p>
            <a:pPr lvl="3"/>
            <a:r>
              <a:rPr lang="nl-NL" dirty="0" smtClean="0"/>
              <a:t>Skype</a:t>
            </a:r>
          </a:p>
          <a:p>
            <a:pPr lvl="3"/>
            <a:r>
              <a:rPr lang="nl-NL" dirty="0" smtClean="0"/>
              <a:t>Uitleg</a:t>
            </a:r>
          </a:p>
          <a:p>
            <a:pPr lvl="3"/>
            <a:r>
              <a:rPr lang="nl-NL" dirty="0" smtClean="0"/>
              <a:t>Afspraken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8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Professionele 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 denken en dan doen/zeggen</a:t>
            </a:r>
          </a:p>
          <a:p>
            <a:r>
              <a:rPr lang="nl-NL" dirty="0" smtClean="0"/>
              <a:t>Stel vragen</a:t>
            </a:r>
          </a:p>
          <a:p>
            <a:r>
              <a:rPr lang="nl-NL" dirty="0" smtClean="0"/>
              <a:t>Achterhaal vooraannames</a:t>
            </a:r>
          </a:p>
          <a:p>
            <a:r>
              <a:rPr lang="nl-NL" dirty="0" smtClean="0"/>
              <a:t>Neem gevoelens serieus</a:t>
            </a:r>
          </a:p>
          <a:p>
            <a:pPr lvl="1"/>
            <a:r>
              <a:rPr lang="nl-NL" dirty="0" smtClean="0"/>
              <a:t>Informeer</a:t>
            </a:r>
          </a:p>
          <a:p>
            <a:pPr lvl="1"/>
            <a:r>
              <a:rPr lang="nl-NL" dirty="0" smtClean="0"/>
              <a:t>Luister</a:t>
            </a:r>
          </a:p>
          <a:p>
            <a:pPr lvl="1"/>
            <a:r>
              <a:rPr lang="nl-NL" dirty="0" smtClean="0"/>
              <a:t>Privacy</a:t>
            </a:r>
          </a:p>
          <a:p>
            <a:pPr lvl="1"/>
            <a:endParaRPr lang="nl-NL" dirty="0"/>
          </a:p>
        </p:txBody>
      </p:sp>
      <p:pic>
        <p:nvPicPr>
          <p:cNvPr id="8194" name="Picture 2" descr="luister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126" y="4077072"/>
            <a:ext cx="3865612" cy="273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Verpleegkundige als </a:t>
            </a:r>
            <a:r>
              <a:rPr lang="nl-NL" dirty="0" smtClean="0"/>
              <a:t>begeleider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Geen protocol</a:t>
            </a:r>
          </a:p>
          <a:p>
            <a:r>
              <a:rPr lang="nl-NL" dirty="0" smtClean="0"/>
              <a:t>Jij kan het verschil maken</a:t>
            </a:r>
          </a:p>
          <a:p>
            <a:r>
              <a:rPr lang="nl-NL" dirty="0" smtClean="0"/>
              <a:t>Luister tussen de </a:t>
            </a:r>
            <a:r>
              <a:rPr lang="nl-NL" dirty="0" smtClean="0"/>
              <a:t>regels door</a:t>
            </a:r>
            <a:endParaRPr lang="nl-NL" dirty="0" smtClean="0"/>
          </a:p>
          <a:p>
            <a:pPr lvl="1"/>
            <a:r>
              <a:rPr lang="nl-NL" dirty="0" smtClean="0"/>
              <a:t>Wat is de vraag</a:t>
            </a:r>
          </a:p>
          <a:p>
            <a:pPr lvl="1"/>
            <a:r>
              <a:rPr lang="nl-NL" dirty="0" smtClean="0"/>
              <a:t>Waar ligt de behoefte</a:t>
            </a:r>
          </a:p>
          <a:p>
            <a:pPr lvl="1"/>
            <a:r>
              <a:rPr lang="nl-NL" dirty="0" smtClean="0"/>
              <a:t>Hulp inschakelen</a:t>
            </a:r>
          </a:p>
          <a:p>
            <a:r>
              <a:rPr lang="nl-NL" dirty="0" smtClean="0"/>
              <a:t>Zichtbaar zijn</a:t>
            </a:r>
          </a:p>
          <a:p>
            <a:pPr lvl="1"/>
            <a:r>
              <a:rPr lang="nl-NL" dirty="0" smtClean="0"/>
              <a:t>Inleven</a:t>
            </a:r>
          </a:p>
          <a:p>
            <a:pPr lvl="1"/>
            <a:r>
              <a:rPr lang="nl-NL" dirty="0" smtClean="0"/>
              <a:t>Actief luisteren</a:t>
            </a:r>
          </a:p>
          <a:p>
            <a:pPr lvl="1"/>
            <a:r>
              <a:rPr lang="nl-NL" dirty="0" smtClean="0"/>
              <a:t>Aandacht</a:t>
            </a:r>
          </a:p>
          <a:p>
            <a:pPr lvl="1"/>
            <a:r>
              <a:rPr lang="nl-NL" dirty="0" smtClean="0"/>
              <a:t>Intermediair</a:t>
            </a:r>
          </a:p>
          <a:p>
            <a:pPr lvl="2"/>
            <a:r>
              <a:rPr lang="nl-NL" dirty="0" smtClean="0"/>
              <a:t>Altijd in overleg</a:t>
            </a:r>
          </a:p>
          <a:p>
            <a:endParaRPr lang="nl-NL" dirty="0"/>
          </a:p>
        </p:txBody>
      </p:sp>
      <p:pic>
        <p:nvPicPr>
          <p:cNvPr id="9218" name="Picture 2" descr="http://www.hoornbeeck.nl/foto/602/298/251/files/Trainingen/poppetjes-teamwork-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28384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Pagina 232 t/m 234</a:t>
            </a:r>
          </a:p>
          <a:p>
            <a:endParaRPr lang="nl-NL" dirty="0"/>
          </a:p>
        </p:txBody>
      </p:sp>
      <p:pic>
        <p:nvPicPr>
          <p:cNvPr id="4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9008">
            <a:off x="7104174" y="4599532"/>
            <a:ext cx="1878669" cy="233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8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Begeleiden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Vergezellen</a:t>
            </a:r>
          </a:p>
          <a:p>
            <a:r>
              <a:rPr lang="nl-NL" dirty="0" smtClean="0"/>
              <a:t>Met raad en daad bijstaan</a:t>
            </a:r>
          </a:p>
          <a:p>
            <a:r>
              <a:rPr lang="nl-NL" dirty="0" smtClean="0"/>
              <a:t>Ondersteunen</a:t>
            </a:r>
          </a:p>
          <a:p>
            <a:r>
              <a:rPr lang="nl-NL" dirty="0" smtClean="0"/>
              <a:t>De ander niet alleen laten</a:t>
            </a:r>
          </a:p>
          <a:p>
            <a:r>
              <a:rPr lang="nl-NL" dirty="0" smtClean="0"/>
              <a:t>Informeren</a:t>
            </a:r>
          </a:p>
          <a:p>
            <a:r>
              <a:rPr lang="nl-NL" dirty="0" smtClean="0"/>
              <a:t>Vinden nieuw evenwicht</a:t>
            </a:r>
            <a:endParaRPr lang="nl-NL" dirty="0"/>
          </a:p>
        </p:txBody>
      </p:sp>
      <p:pic>
        <p:nvPicPr>
          <p:cNvPr id="1026" name="Picture 2" descr="http://www.bfconsultancy.biz/filemanager/uploaded/images/iStock_000005934047X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09120"/>
            <a:ext cx="402907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4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verpleegkunde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Holisme</a:t>
            </a:r>
          </a:p>
          <a:p>
            <a:pPr lvl="1"/>
            <a:r>
              <a:rPr lang="nl-NL" dirty="0" smtClean="0"/>
              <a:t>Lichamelijk</a:t>
            </a:r>
          </a:p>
          <a:p>
            <a:pPr lvl="1"/>
            <a:r>
              <a:rPr lang="nl-NL" dirty="0" smtClean="0"/>
              <a:t>Geestelijk </a:t>
            </a:r>
          </a:p>
          <a:p>
            <a:pPr lvl="1"/>
            <a:r>
              <a:rPr lang="nl-NL" dirty="0" smtClean="0"/>
              <a:t>Sociaal</a:t>
            </a:r>
            <a:endParaRPr lang="nl-NL" dirty="0" smtClean="0"/>
          </a:p>
          <a:p>
            <a:r>
              <a:rPr lang="nl-NL" dirty="0" smtClean="0"/>
              <a:t>Begeleiden</a:t>
            </a:r>
          </a:p>
          <a:p>
            <a:pPr lvl="1"/>
            <a:r>
              <a:rPr lang="nl-NL" dirty="0" smtClean="0"/>
              <a:t>Noem een voorbeeld uit je </a:t>
            </a:r>
            <a:r>
              <a:rPr lang="nl-NL" dirty="0" smtClean="0"/>
              <a:t>omgeving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http://les-ressources-du-changement.fr/wp-content/uploads/2012/08/holisme-meditation-538x21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53136"/>
            <a:ext cx="5124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Methodisch begeleiden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Wens van zorgvrager staat centraal</a:t>
            </a:r>
          </a:p>
          <a:p>
            <a:pPr lvl="1"/>
            <a:r>
              <a:rPr lang="nl-NL" dirty="0" smtClean="0"/>
              <a:t>Waar heeft hij behoefte aan</a:t>
            </a:r>
          </a:p>
          <a:p>
            <a:pPr lvl="2"/>
            <a:r>
              <a:rPr lang="nl-NL" dirty="0" smtClean="0"/>
              <a:t>Doelgericht</a:t>
            </a:r>
          </a:p>
          <a:p>
            <a:pPr lvl="2"/>
            <a:r>
              <a:rPr lang="nl-NL" dirty="0" smtClean="0"/>
              <a:t>Systematisch</a:t>
            </a:r>
          </a:p>
          <a:p>
            <a:pPr lvl="2"/>
            <a:r>
              <a:rPr lang="nl-NL" dirty="0" smtClean="0"/>
              <a:t>Planmatig</a:t>
            </a:r>
          </a:p>
          <a:p>
            <a:pPr lvl="2"/>
            <a:r>
              <a:rPr lang="nl-NL" dirty="0" smtClean="0"/>
              <a:t>Procesmatig</a:t>
            </a:r>
          </a:p>
          <a:p>
            <a:pPr lvl="2"/>
            <a:r>
              <a:rPr lang="nl-NL" dirty="0" smtClean="0"/>
              <a:t>Evaluatie</a:t>
            </a:r>
          </a:p>
          <a:p>
            <a:pPr lvl="1"/>
            <a:r>
              <a:rPr lang="nl-NL" dirty="0" smtClean="0"/>
              <a:t>Niet onbegrensd</a:t>
            </a:r>
          </a:p>
          <a:p>
            <a:pPr lvl="2"/>
            <a:r>
              <a:rPr lang="nl-NL" dirty="0" smtClean="0"/>
              <a:t>Mogelijkheden van de organisatie</a:t>
            </a:r>
          </a:p>
          <a:p>
            <a:pPr lvl="2"/>
            <a:r>
              <a:rPr lang="nl-NL" dirty="0" smtClean="0"/>
              <a:t>Mogelijkheden van de verpleegkundige</a:t>
            </a:r>
          </a:p>
          <a:p>
            <a:pPr lvl="3"/>
            <a:r>
              <a:rPr lang="nl-NL" dirty="0" smtClean="0"/>
              <a:t>verwijzen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2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edische accept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94726"/>
            <a:ext cx="3452664" cy="174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Aspecten van begeleiding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/>
          <a:lstStyle/>
          <a:p>
            <a:r>
              <a:rPr lang="nl-NL" dirty="0" smtClean="0"/>
              <a:t>Zelfredzaamheid</a:t>
            </a:r>
          </a:p>
          <a:p>
            <a:pPr lvl="1"/>
            <a:r>
              <a:rPr lang="nl-NL" dirty="0" smtClean="0"/>
              <a:t>Zelfstandigheid</a:t>
            </a:r>
          </a:p>
          <a:p>
            <a:pPr lvl="1"/>
            <a:r>
              <a:rPr lang="nl-NL" dirty="0" smtClean="0"/>
              <a:t>Afhankelijkheid</a:t>
            </a:r>
          </a:p>
          <a:p>
            <a:pPr lvl="1"/>
            <a:r>
              <a:rPr lang="nl-NL" dirty="0" smtClean="0"/>
              <a:t>Eigen keuzes</a:t>
            </a:r>
          </a:p>
          <a:p>
            <a:pPr lvl="1"/>
            <a:r>
              <a:rPr lang="nl-NL" dirty="0" smtClean="0"/>
              <a:t>Stimuleren</a:t>
            </a:r>
          </a:p>
          <a:p>
            <a:r>
              <a:rPr lang="nl-NL" dirty="0"/>
              <a:t>L</a:t>
            </a:r>
            <a:r>
              <a:rPr lang="nl-NL" dirty="0" smtClean="0"/>
              <a:t>eren omgaan met veranderingen</a:t>
            </a:r>
          </a:p>
          <a:p>
            <a:pPr lvl="1"/>
            <a:r>
              <a:rPr lang="nl-NL" dirty="0" smtClean="0"/>
              <a:t>Lichamelijk</a:t>
            </a:r>
          </a:p>
          <a:p>
            <a:pPr lvl="1"/>
            <a:r>
              <a:rPr lang="nl-NL" dirty="0" smtClean="0"/>
              <a:t>Geestelijk</a:t>
            </a:r>
          </a:p>
          <a:p>
            <a:pPr lvl="1"/>
            <a:r>
              <a:rPr lang="nl-NL" dirty="0" smtClean="0"/>
              <a:t>Sociaal</a:t>
            </a:r>
          </a:p>
          <a:p>
            <a:pPr lvl="1"/>
            <a:r>
              <a:rPr lang="nl-NL" dirty="0" smtClean="0"/>
              <a:t>Tijdelijk of blijvend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15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nternetalchemie.nl/wp-content/uploads/2012/10/12780044_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63532"/>
            <a:ext cx="3377952" cy="23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Aspecten van begeleiden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Accepteren van gezondheidsproblemen</a:t>
            </a:r>
          </a:p>
          <a:p>
            <a:pPr lvl="1"/>
            <a:r>
              <a:rPr lang="nl-NL" dirty="0" smtClean="0"/>
              <a:t>Emoties</a:t>
            </a:r>
          </a:p>
          <a:p>
            <a:pPr lvl="2"/>
            <a:r>
              <a:rPr lang="nl-NL" dirty="0" smtClean="0"/>
              <a:t>Uiten</a:t>
            </a:r>
          </a:p>
          <a:p>
            <a:pPr lvl="2"/>
            <a:r>
              <a:rPr lang="nl-NL" dirty="0" smtClean="0"/>
              <a:t>Serieus nemen</a:t>
            </a:r>
          </a:p>
          <a:p>
            <a:pPr lvl="2"/>
            <a:r>
              <a:rPr lang="nl-NL" dirty="0" smtClean="0"/>
              <a:t>Niet voor weglopen</a:t>
            </a:r>
          </a:p>
          <a:p>
            <a:pPr lvl="1"/>
            <a:r>
              <a:rPr lang="nl-NL" dirty="0" smtClean="0"/>
              <a:t>Klankbord</a:t>
            </a:r>
          </a:p>
          <a:p>
            <a:pPr lvl="2"/>
            <a:r>
              <a:rPr lang="nl-NL" dirty="0" smtClean="0"/>
              <a:t>Zoeken naar mogelijkheden</a:t>
            </a:r>
          </a:p>
          <a:p>
            <a:r>
              <a:rPr lang="nl-NL" dirty="0" smtClean="0"/>
              <a:t>Verliesverwerking</a:t>
            </a:r>
          </a:p>
          <a:p>
            <a:pPr lvl="1"/>
            <a:r>
              <a:rPr lang="nl-NL" dirty="0" smtClean="0"/>
              <a:t>Boosheid</a:t>
            </a:r>
          </a:p>
          <a:p>
            <a:pPr lvl="1"/>
            <a:r>
              <a:rPr lang="nl-NL" dirty="0" smtClean="0"/>
              <a:t>Ontkenning</a:t>
            </a:r>
          </a:p>
          <a:p>
            <a:pPr lvl="1"/>
            <a:r>
              <a:rPr lang="nl-NL" dirty="0" smtClean="0"/>
              <a:t>Neerslachtig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Aspecten van begeleiden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Activiteiten</a:t>
            </a:r>
          </a:p>
          <a:p>
            <a:pPr lvl="1"/>
            <a:r>
              <a:rPr lang="nl-NL" dirty="0" smtClean="0"/>
              <a:t>Aangepast aan mogelijkheden </a:t>
            </a:r>
          </a:p>
          <a:p>
            <a:pPr lvl="1"/>
            <a:r>
              <a:rPr lang="nl-NL" dirty="0" smtClean="0"/>
              <a:t>Stimuleren</a:t>
            </a:r>
          </a:p>
          <a:p>
            <a:pPr lvl="1"/>
            <a:r>
              <a:rPr lang="nl-NL" dirty="0" smtClean="0"/>
              <a:t>Voorkeur van zorgvrager</a:t>
            </a:r>
          </a:p>
          <a:p>
            <a:r>
              <a:rPr lang="nl-NL" dirty="0" smtClean="0"/>
              <a:t>Structureren van tijd</a:t>
            </a:r>
          </a:p>
          <a:p>
            <a:pPr lvl="1"/>
            <a:r>
              <a:rPr lang="nl-NL" dirty="0" smtClean="0"/>
              <a:t>Levensritme</a:t>
            </a:r>
          </a:p>
          <a:p>
            <a:pPr lvl="1"/>
            <a:r>
              <a:rPr lang="nl-NL" dirty="0" smtClean="0"/>
              <a:t>Afwisseling</a:t>
            </a:r>
          </a:p>
          <a:p>
            <a:r>
              <a:rPr lang="nl-NL" dirty="0" smtClean="0"/>
              <a:t>Zingeving, waarden en normen</a:t>
            </a:r>
          </a:p>
          <a:p>
            <a:pPr lvl="1"/>
            <a:r>
              <a:rPr lang="nl-NL" dirty="0" smtClean="0"/>
              <a:t>Ethische dilemma’s</a:t>
            </a:r>
          </a:p>
          <a:p>
            <a:r>
              <a:rPr lang="nl-NL" dirty="0" smtClean="0"/>
              <a:t>Onderhouden van relaties</a:t>
            </a:r>
          </a:p>
          <a:p>
            <a:pPr lvl="1"/>
            <a:r>
              <a:rPr lang="nl-NL" dirty="0" smtClean="0"/>
              <a:t>Contacten onderhouden</a:t>
            </a:r>
          </a:p>
          <a:p>
            <a:r>
              <a:rPr lang="nl-NL" dirty="0" smtClean="0"/>
              <a:t>Financiën en persoonlijke eigendommen</a:t>
            </a:r>
          </a:p>
          <a:p>
            <a:pPr lvl="1"/>
            <a:r>
              <a:rPr lang="nl-NL" dirty="0" smtClean="0"/>
              <a:t>Identiteit</a:t>
            </a:r>
          </a:p>
          <a:p>
            <a:pPr lvl="1"/>
            <a:r>
              <a:rPr lang="nl-NL" dirty="0"/>
              <a:t>V</a:t>
            </a:r>
            <a:r>
              <a:rPr lang="nl-NL" dirty="0" smtClean="0"/>
              <a:t>rijheid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51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steun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r>
              <a:rPr lang="nl-NL" dirty="0" smtClean="0"/>
              <a:t>Liefde</a:t>
            </a:r>
          </a:p>
          <a:p>
            <a:r>
              <a:rPr lang="nl-NL" dirty="0" smtClean="0"/>
              <a:t>Acceptatie</a:t>
            </a:r>
          </a:p>
          <a:p>
            <a:r>
              <a:rPr lang="nl-NL" dirty="0" smtClean="0"/>
              <a:t>Erbij horen</a:t>
            </a:r>
          </a:p>
          <a:p>
            <a:r>
              <a:rPr lang="nl-NL" dirty="0" smtClean="0"/>
              <a:t>De moeite waard zijn</a:t>
            </a:r>
          </a:p>
          <a:p>
            <a:pPr lvl="1"/>
            <a:r>
              <a:rPr lang="nl-NL" dirty="0" smtClean="0"/>
              <a:t>Compliment</a:t>
            </a:r>
          </a:p>
          <a:p>
            <a:pPr lvl="1"/>
            <a:r>
              <a:rPr lang="nl-NL" dirty="0" smtClean="0"/>
              <a:t>Aandacht</a:t>
            </a:r>
          </a:p>
          <a:p>
            <a:pPr lvl="1"/>
            <a:r>
              <a:rPr lang="nl-NL" dirty="0" smtClean="0"/>
              <a:t>Hulp</a:t>
            </a:r>
          </a:p>
          <a:p>
            <a:pPr lvl="1"/>
            <a:r>
              <a:rPr lang="nl-NL" dirty="0" smtClean="0"/>
              <a:t>Informatie</a:t>
            </a:r>
          </a:p>
          <a:p>
            <a:pPr lvl="1"/>
            <a:r>
              <a:rPr lang="nl-NL" dirty="0" smtClean="0"/>
              <a:t>Gezelschap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5122" name="Picture 2" descr="http://www.ontdekgod.nl/wp-content/uploads/2016/01/liefde-1-740x40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3890815" cy="212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0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Aansluiten bij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Emotionele ondersteuning</a:t>
            </a:r>
          </a:p>
          <a:p>
            <a:pPr lvl="1"/>
            <a:r>
              <a:rPr lang="nl-NL" dirty="0" smtClean="0"/>
              <a:t>Betuttelen</a:t>
            </a:r>
          </a:p>
          <a:p>
            <a:pPr lvl="1"/>
            <a:r>
              <a:rPr lang="nl-NL" dirty="0" smtClean="0"/>
              <a:t>Kritiek hebben</a:t>
            </a:r>
          </a:p>
          <a:p>
            <a:pPr lvl="1"/>
            <a:r>
              <a:rPr lang="nl-NL" dirty="0" smtClean="0"/>
              <a:t>Overnemen</a:t>
            </a:r>
          </a:p>
          <a:p>
            <a:pPr lvl="1"/>
            <a:r>
              <a:rPr lang="nl-NL" dirty="0" smtClean="0"/>
              <a:t>Eigen keuzes </a:t>
            </a:r>
          </a:p>
          <a:p>
            <a:pPr lvl="1"/>
            <a:r>
              <a:rPr lang="nl-NL" dirty="0" smtClean="0"/>
              <a:t>Negeren</a:t>
            </a:r>
          </a:p>
          <a:p>
            <a:pPr lvl="1"/>
            <a:endParaRPr lang="nl-NL" dirty="0"/>
          </a:p>
        </p:txBody>
      </p:sp>
      <p:pic>
        <p:nvPicPr>
          <p:cNvPr id="6146" name="Picture 2" descr="http://marketingo.typepad.com/.a/6a00d83455d06569e2011168a60748970c-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38468"/>
            <a:ext cx="2462808" cy="261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266</Words>
  <Application>Microsoft Office PowerPoint</Application>
  <PresentationFormat>Diavoorstelling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Overvloed</vt:lpstr>
      <vt:lpstr>Begeleiden van een zorgvrager </vt:lpstr>
      <vt:lpstr>Begeleiden  </vt:lpstr>
      <vt:lpstr>verpleegkunde</vt:lpstr>
      <vt:lpstr>Methodisch begeleiden</vt:lpstr>
      <vt:lpstr>Aspecten van begeleiding</vt:lpstr>
      <vt:lpstr>Aspecten van begeleiden</vt:lpstr>
      <vt:lpstr>Aspecten van begeleiden</vt:lpstr>
      <vt:lpstr>Sociale steun</vt:lpstr>
      <vt:lpstr>Aansluiten bij behoefte</vt:lpstr>
      <vt:lpstr>Sociale omgeving</vt:lpstr>
      <vt:lpstr>Begeleiding sociale omgeving</vt:lpstr>
      <vt:lpstr>Professionele houding</vt:lpstr>
      <vt:lpstr>Verpleegkundige als begeleider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 van een zorgvrager </dc:title>
  <dc:creator>C.A. Hogenbirk</dc:creator>
  <cp:lastModifiedBy>C.A. Hogenbirk</cp:lastModifiedBy>
  <cp:revision>19</cp:revision>
  <dcterms:created xsi:type="dcterms:W3CDTF">2016-03-30T06:41:19Z</dcterms:created>
  <dcterms:modified xsi:type="dcterms:W3CDTF">2016-04-02T09:46:44Z</dcterms:modified>
</cp:coreProperties>
</file>